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64" r:id="rId2"/>
    <p:sldMasterId id="2147483882" r:id="rId3"/>
    <p:sldMasterId id="2147483894" r:id="rId4"/>
  </p:sldMasterIdLst>
  <p:sldIdLst>
    <p:sldId id="256" r:id="rId5"/>
    <p:sldId id="257" r:id="rId6"/>
    <p:sldId id="258" r:id="rId7"/>
    <p:sldId id="259" r:id="rId8"/>
    <p:sldId id="263" r:id="rId9"/>
    <p:sldId id="260" r:id="rId10"/>
    <p:sldId id="261"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84"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3892C-36DA-49E3-9740-B447593F389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24EE46D6-31B6-4E1B-847B-D0BE62AB8A8D}">
      <dgm:prSet/>
      <dgm:spPr>
        <a:solidFill>
          <a:schemeClr val="accent1">
            <a:hueOff val="0"/>
            <a:satOff val="0"/>
            <a:lumOff val="0"/>
            <a:alpha val="63000"/>
          </a:schemeClr>
        </a:solidFill>
      </dgm:spPr>
      <dgm:t>
        <a:bodyPr/>
        <a:lstStyle/>
        <a:p>
          <a:pPr rtl="0"/>
          <a:r>
            <a:rPr lang="ru-RU" smtClean="0"/>
            <a:t>Мы живем в стране, имеющей особое положение на планете Земля. </a:t>
          </a:r>
          <a:r>
            <a:rPr lang="ru-RU" dirty="0" smtClean="0"/>
            <a:t>Это касается и ее географического положения, и истории, и ее статуса, которое она в настоящее время имеет на международной арене. Россия на протяжении многих веков объединяет в единое государство десятки наций и народностей. Она дает им мир и стабильность, возможность чтить память предков, верить в добро и справедливость. В нашей стране есть все, для того чтобы граждане смогли обрести благополучие </a:t>
          </a:r>
          <a:br>
            <a:rPr lang="ru-RU" dirty="0" smtClean="0"/>
          </a:br>
          <a:r>
            <a:rPr lang="ru-RU" dirty="0" smtClean="0"/>
            <a:t>и сделать ее процветающим государством: огромные природные богатства, талантливые люди, богатые исторические традиции. Благодаря этому она сохраняет независимость, самобытность и уверенно смотрит в будущее.</a:t>
          </a:r>
          <a:endParaRPr lang="ru-RU" dirty="0"/>
        </a:p>
      </dgm:t>
    </dgm:pt>
    <dgm:pt modelId="{D9AFA276-C373-4494-96BB-A9DA06B0F78C}" type="parTrans" cxnId="{8536358E-4794-441A-8AC6-731FF06814E9}">
      <dgm:prSet/>
      <dgm:spPr/>
      <dgm:t>
        <a:bodyPr/>
        <a:lstStyle/>
        <a:p>
          <a:endParaRPr lang="ru-RU"/>
        </a:p>
      </dgm:t>
    </dgm:pt>
    <dgm:pt modelId="{D420BDD7-050C-4B82-A6E7-D8356CBAB612}" type="sibTrans" cxnId="{8536358E-4794-441A-8AC6-731FF06814E9}">
      <dgm:prSet/>
      <dgm:spPr/>
      <dgm:t>
        <a:bodyPr/>
        <a:lstStyle/>
        <a:p>
          <a:endParaRPr lang="ru-RU"/>
        </a:p>
      </dgm:t>
    </dgm:pt>
    <dgm:pt modelId="{2BFEC782-86BA-472D-8514-7841AF35DD5B}" type="pres">
      <dgm:prSet presAssocID="{5043892C-36DA-49E3-9740-B447593F389C}" presName="Name0" presStyleCnt="0">
        <dgm:presLayoutVars>
          <dgm:dir/>
          <dgm:resizeHandles val="exact"/>
        </dgm:presLayoutVars>
      </dgm:prSet>
      <dgm:spPr/>
      <dgm:t>
        <a:bodyPr/>
        <a:lstStyle/>
        <a:p>
          <a:endParaRPr lang="ru-RU"/>
        </a:p>
      </dgm:t>
    </dgm:pt>
    <dgm:pt modelId="{B3E7CB53-CA5D-4C3C-9B73-ED6ACE068664}" type="pres">
      <dgm:prSet presAssocID="{24EE46D6-31B6-4E1B-847B-D0BE62AB8A8D}" presName="node" presStyleLbl="node1" presStyleIdx="0" presStyleCnt="1">
        <dgm:presLayoutVars>
          <dgm:bulletEnabled val="1"/>
        </dgm:presLayoutVars>
      </dgm:prSet>
      <dgm:spPr/>
      <dgm:t>
        <a:bodyPr/>
        <a:lstStyle/>
        <a:p>
          <a:endParaRPr lang="ru-RU"/>
        </a:p>
      </dgm:t>
    </dgm:pt>
  </dgm:ptLst>
  <dgm:cxnLst>
    <dgm:cxn modelId="{8536358E-4794-441A-8AC6-731FF06814E9}" srcId="{5043892C-36DA-49E3-9740-B447593F389C}" destId="{24EE46D6-31B6-4E1B-847B-D0BE62AB8A8D}" srcOrd="0" destOrd="0" parTransId="{D9AFA276-C373-4494-96BB-A9DA06B0F78C}" sibTransId="{D420BDD7-050C-4B82-A6E7-D8356CBAB612}"/>
    <dgm:cxn modelId="{E10C71B7-6296-4EF0-9B54-A0DDB5D99DF4}" type="presOf" srcId="{24EE46D6-31B6-4E1B-847B-D0BE62AB8A8D}" destId="{B3E7CB53-CA5D-4C3C-9B73-ED6ACE068664}" srcOrd="0" destOrd="0" presId="urn:microsoft.com/office/officeart/2005/8/layout/process1"/>
    <dgm:cxn modelId="{6CFB9EB6-DDB4-4531-918C-4806F4E1A5F7}" type="presOf" srcId="{5043892C-36DA-49E3-9740-B447593F389C}" destId="{2BFEC782-86BA-472D-8514-7841AF35DD5B}" srcOrd="0" destOrd="0" presId="urn:microsoft.com/office/officeart/2005/8/layout/process1"/>
    <dgm:cxn modelId="{E49086D1-DC05-4ECB-9E89-CE2E97BF5077}" type="presParOf" srcId="{2BFEC782-86BA-472D-8514-7841AF35DD5B}" destId="{B3E7CB53-CA5D-4C3C-9B73-ED6ACE068664}"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7CB53-CA5D-4C3C-9B73-ED6ACE068664}">
      <dsp:nvSpPr>
        <dsp:cNvPr id="0" name=""/>
        <dsp:cNvSpPr/>
      </dsp:nvSpPr>
      <dsp:spPr>
        <a:xfrm>
          <a:off x="5134" y="0"/>
          <a:ext cx="10505330" cy="6001599"/>
        </a:xfrm>
        <a:prstGeom prst="roundRect">
          <a:avLst>
            <a:gd name="adj" fmla="val 10000"/>
          </a:avLst>
        </a:prstGeom>
        <a:solidFill>
          <a:schemeClr val="accent1">
            <a:hueOff val="0"/>
            <a:satOff val="0"/>
            <a:lumOff val="0"/>
            <a:alpha val="63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ru-RU" sz="2500" kern="1200" smtClean="0"/>
            <a:t>Мы живем в стране, имеющей особое положение на планете Земля. </a:t>
          </a:r>
          <a:r>
            <a:rPr lang="ru-RU" sz="2500" kern="1200" dirty="0" smtClean="0"/>
            <a:t>Это касается и ее географического положения, и истории, и ее статуса, которое она в настоящее время имеет на международной арене. Россия на протяжении многих веков объединяет в единое государство десятки наций и народностей. Она дает им мир и стабильность, возможность чтить память предков, верить в добро и справедливость. В нашей стране есть все, для того чтобы граждане смогли обрести благополучие </a:t>
          </a:r>
          <a:br>
            <a:rPr lang="ru-RU" sz="2500" kern="1200" dirty="0" smtClean="0"/>
          </a:br>
          <a:r>
            <a:rPr lang="ru-RU" sz="2500" kern="1200" dirty="0" smtClean="0"/>
            <a:t>и сделать ее процветающим государством: огромные природные богатства, талантливые люди, богатые исторические традиции. Благодаря этому она сохраняет независимость, самобытность и уверенно смотрит в будущее.</a:t>
          </a:r>
          <a:endParaRPr lang="ru-RU" sz="2500" kern="1200" dirty="0"/>
        </a:p>
      </dsp:txBody>
      <dsp:txXfrm>
        <a:off x="180915" y="175781"/>
        <a:ext cx="10153768" cy="56500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67486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267477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4276863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364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331404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674913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215518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02250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608535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81523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248680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591748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448107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93271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472020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2467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22490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83253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630883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4145696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845610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3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598257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4112275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393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456004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019780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589044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750341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378616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51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25457829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26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607486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0040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2923312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76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747080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3197224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620735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380516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2956565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CD7286-D109-4EB7-A080-EF61997BAAE9}" type="slidenum">
              <a:rPr lang="ru-RU" smtClean="0"/>
              <a:pPr/>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999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67786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4274647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CD7286-D109-4EB7-A080-EF61997BAAE9}" type="slidenum">
              <a:rPr lang="ru-RU" smtClean="0"/>
              <a:pPr/>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45772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54699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76874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E19057-5412-4B95-9FA0-15EF430B0230}" type="datetimeFigureOut">
              <a:rPr lang="ru-RU" smtClean="0"/>
              <a:pPr/>
              <a:t>27.10.2023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CD7286-D109-4EB7-A080-EF61997BAAE9}" type="slidenum">
              <a:rPr lang="ru-RU" smtClean="0"/>
              <a:pPr/>
              <a:t>‹#›</a:t>
            </a:fld>
            <a:endParaRPr lang="ru-RU"/>
          </a:p>
        </p:txBody>
      </p:sp>
    </p:spTree>
    <p:extLst>
      <p:ext uri="{BB962C8B-B14F-4D97-AF65-F5344CB8AC3E}">
        <p14:creationId xmlns:p14="http://schemas.microsoft.com/office/powerpoint/2010/main" val="176657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19057-5412-4B95-9FA0-15EF430B0230}" type="datetimeFigureOut">
              <a:rPr lang="ru-RU" smtClean="0"/>
              <a:pPr/>
              <a:t>27.10.2023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D7286-D109-4EB7-A080-EF61997BAAE9}" type="slidenum">
              <a:rPr lang="ru-RU" smtClean="0"/>
              <a:pPr/>
              <a:t>‹#›</a:t>
            </a:fld>
            <a:endParaRPr lang="ru-RU"/>
          </a:p>
        </p:txBody>
      </p:sp>
    </p:spTree>
    <p:extLst>
      <p:ext uri="{BB962C8B-B14F-4D97-AF65-F5344CB8AC3E}">
        <p14:creationId xmlns:p14="http://schemas.microsoft.com/office/powerpoint/2010/main" val="124808069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DE19057-5412-4B95-9FA0-15EF430B0230}" type="datetimeFigureOut">
              <a:rPr lang="ru-RU" smtClean="0"/>
              <a:pPr/>
              <a:t>27.10.2023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CD7286-D109-4EB7-A080-EF61997BAAE9}" type="slidenum">
              <a:rPr lang="ru-RU" smtClean="0"/>
              <a:pPr/>
              <a:t>‹#›</a:t>
            </a:fld>
            <a:endParaRPr lang="ru-RU"/>
          </a:p>
        </p:txBody>
      </p:sp>
    </p:spTree>
    <p:extLst>
      <p:ext uri="{BB962C8B-B14F-4D97-AF65-F5344CB8AC3E}">
        <p14:creationId xmlns:p14="http://schemas.microsoft.com/office/powerpoint/2010/main" val="2597725525"/>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E19057-5412-4B95-9FA0-15EF430B0230}" type="datetimeFigureOut">
              <a:rPr lang="ru-RU" smtClean="0"/>
              <a:pPr/>
              <a:t>27.10.2023</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CD7286-D109-4EB7-A080-EF61997BAAE9}" type="slidenum">
              <a:rPr lang="ru-RU" smtClean="0"/>
              <a:pPr/>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187154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DE19057-5412-4B95-9FA0-15EF430B0230}" type="datetimeFigureOut">
              <a:rPr lang="ru-RU" smtClean="0"/>
              <a:pPr/>
              <a:t>27.10.2023</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CD7286-D109-4EB7-A080-EF61997BAAE9}" type="slidenum">
              <a:rPr lang="ru-RU" smtClean="0"/>
              <a:pPr/>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4447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1353" y="309489"/>
            <a:ext cx="11746523" cy="6133514"/>
          </a:xfrm>
        </p:spPr>
        <p:txBody>
          <a:bodyPr>
            <a:normAutofit/>
          </a:bodyPr>
          <a:lstStyle/>
          <a:p>
            <a:r>
              <a:rPr lang="ru-RU" sz="5400" dirty="0" smtClean="0">
                <a:solidFill>
                  <a:schemeClr val="bg1"/>
                </a:solidFill>
                <a:latin typeface="Times New Roman" panose="02020603050405020304" pitchFamily="18" charset="0"/>
                <a:cs typeface="Times New Roman" panose="02020603050405020304" pitchFamily="18" charset="0"/>
              </a:rPr>
              <a:t>   Экстремизм и Терроризм </a:t>
            </a:r>
            <a:r>
              <a:rPr lang="en-US" sz="5400" dirty="0" smtClean="0">
                <a:solidFill>
                  <a:schemeClr val="bg1"/>
                </a:solidFill>
                <a:latin typeface="Times New Roman" panose="02020603050405020304" pitchFamily="18" charset="0"/>
                <a:cs typeface="Times New Roman" panose="02020603050405020304" pitchFamily="18" charset="0"/>
              </a:rPr>
              <a:t/>
            </a:r>
            <a:br>
              <a:rPr lang="en-US" sz="5400" dirty="0" smtClean="0">
                <a:solidFill>
                  <a:schemeClr val="bg1"/>
                </a:solidFill>
                <a:latin typeface="Times New Roman" panose="02020603050405020304" pitchFamily="18" charset="0"/>
                <a:cs typeface="Times New Roman" panose="02020603050405020304" pitchFamily="18" charset="0"/>
              </a:rPr>
            </a:br>
            <a:r>
              <a:rPr lang="ru-RU" sz="5400" dirty="0" smtClean="0">
                <a:solidFill>
                  <a:schemeClr val="bg1"/>
                </a:solidFill>
                <a:latin typeface="Times New Roman" panose="02020603050405020304" pitchFamily="18" charset="0"/>
                <a:cs typeface="Times New Roman" panose="02020603050405020304" pitchFamily="18" charset="0"/>
              </a:rPr>
              <a:t>Главная угроза Российской Федерации </a:t>
            </a:r>
            <a:r>
              <a:rPr lang="en-US" sz="5400" dirty="0" smtClean="0">
                <a:solidFill>
                  <a:schemeClr val="bg1"/>
                </a:solidFill>
                <a:latin typeface="Times New Roman" panose="02020603050405020304" pitchFamily="18" charset="0"/>
                <a:cs typeface="Times New Roman" panose="02020603050405020304" pitchFamily="18" charset="0"/>
              </a:rPr>
              <a:t>XXI</a:t>
            </a:r>
            <a:r>
              <a:rPr lang="ru-RU" sz="5400" dirty="0" smtClean="0">
                <a:solidFill>
                  <a:schemeClr val="bg1"/>
                </a:solidFill>
                <a:latin typeface="Times New Roman" panose="02020603050405020304" pitchFamily="18" charset="0"/>
                <a:cs typeface="Times New Roman" panose="02020603050405020304" pitchFamily="18" charset="0"/>
              </a:rPr>
              <a:t> века</a:t>
            </a:r>
            <a:endParaRPr lang="ru-RU"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84041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2779432613"/>
              </p:ext>
            </p:extLst>
          </p:nvPr>
        </p:nvGraphicFramePr>
        <p:xfrm>
          <a:off x="838200" y="175364"/>
          <a:ext cx="10515600" cy="6001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687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393895"/>
            <a:ext cx="10515600" cy="5783068"/>
          </a:xfrm>
        </p:spPr>
        <p:txBody>
          <a:bodyPr>
            <a:normAutofit/>
          </a:bodyPr>
          <a:lstStyle/>
          <a:p>
            <a:pPr marL="0" indent="0" algn="just">
              <a:buNone/>
            </a:pPr>
            <a:r>
              <a:rPr lang="ru-RU" sz="3200" dirty="0" smtClean="0"/>
              <a:t>       </a:t>
            </a:r>
          </a:p>
          <a:p>
            <a:pPr marL="0" indent="0" algn="just">
              <a:buNone/>
            </a:pPr>
            <a:r>
              <a:rPr lang="ru-RU" sz="3200" dirty="0" smtClean="0"/>
              <a:t>       Но не всем нравятся успехи и достижения Российской Федерации. Есть на Земле силы, которые стремятся разрушить дружбу между нашими народами, разделить страну на отдельные слабые государства, завладеть ее богатствами. Они не могут достичь этих целей военным путем, зная о том, что российская армия способна дать отпор любому агрессору. Поэтому наши недруги ищут иные способы разрушить нашу страну. Большие надежды они возлагают на «терроризм» и всегда предшествующий ему «экстремизм».</a:t>
            </a:r>
            <a:endParaRPr lang="ru-RU" sz="3200" dirty="0"/>
          </a:p>
        </p:txBody>
      </p:sp>
    </p:spTree>
    <p:extLst>
      <p:ext uri="{BB962C8B-B14F-4D97-AF65-F5344CB8AC3E}">
        <p14:creationId xmlns:p14="http://schemas.microsoft.com/office/powerpoint/2010/main" val="33336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 name="Заголовок 1"/>
          <p:cNvSpPr>
            <a:spLocks noGrp="1"/>
          </p:cNvSpPr>
          <p:nvPr>
            <p:ph type="title"/>
          </p:nvPr>
        </p:nvSpPr>
        <p:spPr>
          <a:xfrm>
            <a:off x="478301" y="1883484"/>
            <a:ext cx="10803988" cy="1772529"/>
          </a:xfrm>
        </p:spPr>
        <p:txBody>
          <a:bodyPr>
            <a:normAutofit fontScale="90000"/>
          </a:bodyPr>
          <a:lstStyle/>
          <a:p>
            <a:pPr algn="ctr"/>
            <a:r>
              <a:rPr lang="ru-RU" dirty="0" smtClean="0">
                <a:solidFill>
                  <a:schemeClr val="bg1"/>
                </a:solidFill>
                <a:effectLst>
                  <a:outerShdw blurRad="60007" dist="200025" dir="15000000" sy="30000" kx="-1800000" algn="bl" rotWithShape="0">
                    <a:schemeClr val="tx1">
                      <a:alpha val="32000"/>
                    </a:schemeClr>
                  </a:outerShdw>
                </a:effectLst>
                <a:cs typeface="Aharoni" panose="02010803020104030203" pitchFamily="2" charset="-79"/>
              </a:rPr>
              <a:t>Экстремизм и терроризм – как две неотъемлемые части одного целого</a:t>
            </a:r>
            <a:endParaRPr lang="ru-RU" dirty="0">
              <a:solidFill>
                <a:schemeClr val="bg1"/>
              </a:solidFill>
              <a:effectLst>
                <a:outerShdw blurRad="60007" dist="200025" dir="15000000" sy="30000" kx="-1800000" algn="bl" rotWithShape="0">
                  <a:schemeClr val="tx1">
                    <a:alpha val="32000"/>
                  </a:schemeClr>
                </a:outerShdw>
              </a:effectLst>
              <a:cs typeface="Aharoni" panose="02010803020104030203" pitchFamily="2" charset="-79"/>
            </a:endParaRPr>
          </a:p>
        </p:txBody>
      </p:sp>
    </p:spTree>
    <p:extLst>
      <p:ext uri="{BB962C8B-B14F-4D97-AF65-F5344CB8AC3E}">
        <p14:creationId xmlns:p14="http://schemas.microsoft.com/office/powerpoint/2010/main" val="33759558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54932" y="758757"/>
            <a:ext cx="10515600" cy="5457116"/>
          </a:xfrm>
        </p:spPr>
        <p:txBody>
          <a:bodyPr>
            <a:normAutofit/>
          </a:bodyPr>
          <a:lstStyle/>
          <a:p>
            <a:pPr marL="0" indent="0" algn="just">
              <a:buNone/>
            </a:pPr>
            <a:r>
              <a:rPr lang="ru-RU" sz="3200" dirty="0" smtClean="0"/>
              <a:t>       </a:t>
            </a:r>
          </a:p>
          <a:p>
            <a:pPr marL="0" indent="0" algn="just">
              <a:buNone/>
            </a:pPr>
            <a:r>
              <a:rPr lang="ru-RU" sz="2000" dirty="0" smtClean="0"/>
              <a:t> </a:t>
            </a:r>
            <a:r>
              <a:rPr lang="ru-RU" sz="3000" u="sng" dirty="0" smtClean="0">
                <a:solidFill>
                  <a:schemeClr val="bg1"/>
                </a:solidFill>
                <a:latin typeface="Gungsuh" panose="02030600000101010101" pitchFamily="18" charset="-127"/>
                <a:ea typeface="Gungsuh" panose="02030600000101010101" pitchFamily="18" charset="-127"/>
              </a:rPr>
              <a:t>Экстремизм</a:t>
            </a:r>
            <a:r>
              <a:rPr lang="ru-RU" sz="3000" dirty="0" smtClean="0">
                <a:solidFill>
                  <a:schemeClr val="bg1"/>
                </a:solidFill>
                <a:latin typeface="Gungsuh" panose="02030600000101010101" pitchFamily="18" charset="-127"/>
                <a:ea typeface="Gungsuh" panose="02030600000101010101" pitchFamily="18" charset="-127"/>
              </a:rPr>
              <a:t> отличается от </a:t>
            </a:r>
            <a:r>
              <a:rPr lang="ru-RU" sz="3000" u="sng" dirty="0" smtClean="0">
                <a:solidFill>
                  <a:schemeClr val="bg1"/>
                </a:solidFill>
                <a:latin typeface="Gungsuh" panose="02030600000101010101" pitchFamily="18" charset="-127"/>
                <a:ea typeface="Gungsuh" panose="02030600000101010101" pitchFamily="18" charset="-127"/>
              </a:rPr>
              <a:t>Терроризма</a:t>
            </a:r>
            <a:r>
              <a:rPr lang="ru-RU" sz="3000" dirty="0" smtClean="0">
                <a:solidFill>
                  <a:schemeClr val="bg1"/>
                </a:solidFill>
                <a:latin typeface="Gungsuh" panose="02030600000101010101" pitchFamily="18" charset="-127"/>
                <a:ea typeface="Gungsuh" panose="02030600000101010101" pitchFamily="18" charset="-127"/>
              </a:rPr>
              <a:t> тем, что террористы подкованы идеологически, </a:t>
            </a:r>
            <a:br>
              <a:rPr lang="ru-RU" sz="3000" dirty="0" smtClean="0">
                <a:solidFill>
                  <a:schemeClr val="bg1"/>
                </a:solidFill>
                <a:latin typeface="Gungsuh" panose="02030600000101010101" pitchFamily="18" charset="-127"/>
                <a:ea typeface="Gungsuh" panose="02030600000101010101" pitchFamily="18" charset="-127"/>
              </a:rPr>
            </a:br>
            <a:r>
              <a:rPr lang="ru-RU" sz="3000" dirty="0" smtClean="0">
                <a:solidFill>
                  <a:schemeClr val="bg1"/>
                </a:solidFill>
                <a:latin typeface="Gungsuh" panose="02030600000101010101" pitchFamily="18" charset="-127"/>
                <a:ea typeface="Gungsuh" panose="02030600000101010101" pitchFamily="18" charset="-127"/>
              </a:rPr>
              <a:t>и их мировоззрение сильно отличается </a:t>
            </a:r>
            <a:br>
              <a:rPr lang="ru-RU" sz="3000" dirty="0" smtClean="0">
                <a:solidFill>
                  <a:schemeClr val="bg1"/>
                </a:solidFill>
                <a:latin typeface="Gungsuh" panose="02030600000101010101" pitchFamily="18" charset="-127"/>
                <a:ea typeface="Gungsuh" panose="02030600000101010101" pitchFamily="18" charset="-127"/>
              </a:rPr>
            </a:br>
            <a:r>
              <a:rPr lang="ru-RU" sz="3000" dirty="0" smtClean="0">
                <a:solidFill>
                  <a:schemeClr val="bg1"/>
                </a:solidFill>
                <a:latin typeface="Gungsuh" panose="02030600000101010101" pitchFamily="18" charset="-127"/>
                <a:ea typeface="Gungsuh" panose="02030600000101010101" pitchFamily="18" charset="-127"/>
              </a:rPr>
              <a:t>от мировоззрения обычного человека. Если экстремиста вполне можно убедить в том </a:t>
            </a:r>
            <a:br>
              <a:rPr lang="ru-RU" sz="3000" dirty="0" smtClean="0">
                <a:solidFill>
                  <a:schemeClr val="bg1"/>
                </a:solidFill>
                <a:latin typeface="Gungsuh" panose="02030600000101010101" pitchFamily="18" charset="-127"/>
                <a:ea typeface="Gungsuh" panose="02030600000101010101" pitchFamily="18" charset="-127"/>
              </a:rPr>
            </a:br>
            <a:r>
              <a:rPr lang="ru-RU" sz="3000" dirty="0" smtClean="0">
                <a:solidFill>
                  <a:schemeClr val="bg1"/>
                </a:solidFill>
                <a:latin typeface="Gungsuh" panose="02030600000101010101" pitchFamily="18" charset="-127"/>
                <a:ea typeface="Gungsuh" panose="02030600000101010101" pitchFamily="18" charset="-127"/>
              </a:rPr>
              <a:t>что он лишь разрушает стабильное общество, </a:t>
            </a:r>
            <a:br>
              <a:rPr lang="ru-RU" sz="3000" dirty="0" smtClean="0">
                <a:solidFill>
                  <a:schemeClr val="bg1"/>
                </a:solidFill>
                <a:latin typeface="Gungsuh" panose="02030600000101010101" pitchFamily="18" charset="-127"/>
                <a:ea typeface="Gungsuh" panose="02030600000101010101" pitchFamily="18" charset="-127"/>
              </a:rPr>
            </a:br>
            <a:r>
              <a:rPr lang="ru-RU" sz="3000" dirty="0" smtClean="0">
                <a:solidFill>
                  <a:schemeClr val="bg1"/>
                </a:solidFill>
                <a:latin typeface="Gungsuh" panose="02030600000101010101" pitchFamily="18" charset="-127"/>
                <a:ea typeface="Gungsuh" panose="02030600000101010101" pitchFamily="18" charset="-127"/>
              </a:rPr>
              <a:t>то террорист считает это основной целью своей жизни, поэтому переубедить его как правило не возможно.</a:t>
            </a:r>
            <a:endParaRPr lang="ru-RU" sz="3000" dirty="0">
              <a:solidFill>
                <a:schemeClr val="bg1"/>
              </a:solidFill>
              <a:latin typeface="Gungsuh" panose="02030600000101010101" pitchFamily="18" charset="-127"/>
              <a:ea typeface="Gungsuh" panose="02030600000101010101" pitchFamily="18" charset="-127"/>
            </a:endParaRPr>
          </a:p>
        </p:txBody>
      </p:sp>
    </p:spTree>
    <p:extLst>
      <p:ext uri="{BB962C8B-B14F-4D97-AF65-F5344CB8AC3E}">
        <p14:creationId xmlns:p14="http://schemas.microsoft.com/office/powerpoint/2010/main" val="22978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9978" y="168984"/>
            <a:ext cx="4604051" cy="3136924"/>
          </a:xfrm>
          <a:blipFill>
            <a:blip r:embed="rId4" cstate="print"/>
            <a:tile tx="0" ty="0" sx="100000" sy="100000" flip="none" algn="tl"/>
          </a:blipFill>
          <a:ln>
            <a:noFill/>
          </a:ln>
        </p:spPr>
      </p:pic>
      <p:graphicFrame>
        <p:nvGraphicFramePr>
          <p:cNvPr id="5" name="Таблица 4"/>
          <p:cNvGraphicFramePr>
            <a:graphicFrameLocks noGrp="1"/>
          </p:cNvGraphicFramePr>
          <p:nvPr>
            <p:extLst>
              <p:ext uri="{D42A27DB-BD31-4B8C-83A1-F6EECF244321}">
                <p14:modId xmlns:p14="http://schemas.microsoft.com/office/powerpoint/2010/main" val="3589431459"/>
              </p:ext>
            </p:extLst>
          </p:nvPr>
        </p:nvGraphicFramePr>
        <p:xfrm>
          <a:off x="6288257" y="548640"/>
          <a:ext cx="4811151" cy="1371600"/>
        </p:xfrm>
        <a:graphic>
          <a:graphicData uri="http://schemas.openxmlformats.org/drawingml/2006/table">
            <a:tbl>
              <a:tblPr firstRow="1" bandRow="1">
                <a:tableStyleId>{5C22544A-7EE6-4342-B048-85BDC9FD1C3A}</a:tableStyleId>
              </a:tblPr>
              <a:tblGrid>
                <a:gridCol w="4811151"/>
              </a:tblGrid>
              <a:tr h="1188805">
                <a:tc>
                  <a:txBody>
                    <a:bodyPr/>
                    <a:lstStyle/>
                    <a:p>
                      <a:pPr algn="ctr"/>
                      <a:r>
                        <a:rPr lang="ru-RU" sz="2800" dirty="0" smtClean="0">
                          <a:solidFill>
                            <a:srgbClr val="FF0000"/>
                          </a:solidFill>
                          <a:latin typeface="Comic Sans MS" panose="030F0702030302020204" pitchFamily="66" charset="0"/>
                        </a:rPr>
                        <a:t>Экстремизм</a:t>
                      </a:r>
                      <a:r>
                        <a:rPr lang="ru-RU" sz="2800" baseline="0" dirty="0" smtClean="0">
                          <a:solidFill>
                            <a:srgbClr val="FF0000"/>
                          </a:solidFill>
                          <a:latin typeface="Comic Sans MS" panose="030F0702030302020204" pitchFamily="66" charset="0"/>
                        </a:rPr>
                        <a:t> </a:t>
                      </a:r>
                      <a:r>
                        <a:rPr lang="ru-RU" sz="2800" baseline="0" dirty="0" smtClean="0">
                          <a:solidFill>
                            <a:schemeClr val="tx1"/>
                          </a:solidFill>
                          <a:latin typeface="Comic Sans MS" panose="030F0702030302020204" pitchFamily="66" charset="0"/>
                        </a:rPr>
                        <a:t>– это «подготовительная теория»</a:t>
                      </a:r>
                      <a:endParaRPr lang="ru-RU" sz="2800" dirty="0">
                        <a:solidFill>
                          <a:srgbClr val="FF0000"/>
                        </a:solidFill>
                        <a:latin typeface="Comic Sans MS" panose="030F0702030302020204" pitchFamily="66" charset="0"/>
                      </a:endParaRPr>
                    </a:p>
                  </a:txBody>
                  <a:tcPr>
                    <a:solidFill>
                      <a:srgbClr val="FFC000"/>
                    </a:solidFill>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799059865"/>
              </p:ext>
            </p:extLst>
          </p:nvPr>
        </p:nvGraphicFramePr>
        <p:xfrm>
          <a:off x="6386732" y="3305908"/>
          <a:ext cx="4895556" cy="3123026"/>
        </p:xfrm>
        <a:graphic>
          <a:graphicData uri="http://schemas.openxmlformats.org/drawingml/2006/table">
            <a:tbl>
              <a:tblPr firstRow="1" bandRow="1">
                <a:tableStyleId>{5C22544A-7EE6-4342-B048-85BDC9FD1C3A}</a:tableStyleId>
              </a:tblPr>
              <a:tblGrid>
                <a:gridCol w="4895556"/>
              </a:tblGrid>
              <a:tr h="3123026">
                <a:tc>
                  <a:txBody>
                    <a:bodyPr/>
                    <a:lstStyle/>
                    <a:p>
                      <a:endParaRPr lang="ru-RU" dirty="0"/>
                    </a:p>
                  </a:txBody>
                  <a:tcPr>
                    <a:blipFill>
                      <a:blip r:embed="rId5"/>
                      <a:stretch>
                        <a:fillRect/>
                      </a:stretch>
                    </a:blip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val="2154093218"/>
              </p:ext>
            </p:extLst>
          </p:nvPr>
        </p:nvGraphicFramePr>
        <p:xfrm>
          <a:off x="389978" y="4499317"/>
          <a:ext cx="4811151" cy="1371600"/>
        </p:xfrm>
        <a:graphic>
          <a:graphicData uri="http://schemas.openxmlformats.org/drawingml/2006/table">
            <a:tbl>
              <a:tblPr firstRow="1" bandRow="1">
                <a:tableStyleId>{5C22544A-7EE6-4342-B048-85BDC9FD1C3A}</a:tableStyleId>
              </a:tblPr>
              <a:tblGrid>
                <a:gridCol w="4811151"/>
              </a:tblGrid>
              <a:tr h="1188805">
                <a:tc>
                  <a:txBody>
                    <a:bodyPr/>
                    <a:lstStyle/>
                    <a:p>
                      <a:pPr algn="ctr"/>
                      <a:r>
                        <a:rPr lang="ru-RU" sz="2800" dirty="0" smtClean="0">
                          <a:solidFill>
                            <a:srgbClr val="FF0000"/>
                          </a:solidFill>
                          <a:latin typeface="Comic Sans MS" panose="030F0702030302020204" pitchFamily="66" charset="0"/>
                        </a:rPr>
                        <a:t>Терроризм</a:t>
                      </a:r>
                      <a:r>
                        <a:rPr lang="ru-RU" sz="2800" baseline="0" dirty="0" smtClean="0">
                          <a:solidFill>
                            <a:srgbClr val="FF0000"/>
                          </a:solidFill>
                          <a:latin typeface="Comic Sans MS" panose="030F0702030302020204" pitchFamily="66" charset="0"/>
                        </a:rPr>
                        <a:t> </a:t>
                      </a:r>
                      <a:r>
                        <a:rPr lang="ru-RU" sz="2800" baseline="0" dirty="0" smtClean="0">
                          <a:solidFill>
                            <a:schemeClr val="tx1"/>
                          </a:solidFill>
                          <a:latin typeface="Comic Sans MS" panose="030F0702030302020204" pitchFamily="66" charset="0"/>
                        </a:rPr>
                        <a:t>– это «исполнительная практика»</a:t>
                      </a:r>
                      <a:endParaRPr lang="ru-RU" sz="2800" dirty="0">
                        <a:solidFill>
                          <a:srgbClr val="FF0000"/>
                        </a:solidFill>
                        <a:latin typeface="Comic Sans MS" panose="030F0702030302020204" pitchFamily="66" charset="0"/>
                      </a:endParaRPr>
                    </a:p>
                  </a:txBody>
                  <a:tcPr>
                    <a:solidFill>
                      <a:srgbClr val="FFC000"/>
                    </a:solidFill>
                  </a:tcPr>
                </a:tc>
              </a:tr>
            </a:tbl>
          </a:graphicData>
        </a:graphic>
      </p:graphicFrame>
    </p:spTree>
    <p:extLst>
      <p:ext uri="{BB962C8B-B14F-4D97-AF65-F5344CB8AC3E}">
        <p14:creationId xmlns:p14="http://schemas.microsoft.com/office/powerpoint/2010/main" val="2511270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18978" y="351692"/>
            <a:ext cx="11226020" cy="5957668"/>
          </a:xfrm>
        </p:spPr>
        <p:txBody>
          <a:bodyPr/>
          <a:lstStyle/>
          <a:p>
            <a:pPr algn="just"/>
            <a:r>
              <a:rPr lang="ru-RU" dirty="0" smtClean="0"/>
              <a:t>       </a:t>
            </a:r>
          </a:p>
          <a:p>
            <a:pPr algn="just"/>
            <a:endParaRPr lang="ru-RU" dirty="0" smtClean="0"/>
          </a:p>
          <a:p>
            <a:pPr marL="0" indent="0" algn="just">
              <a:buNone/>
            </a:pPr>
            <a:endParaRPr lang="ru-RU" dirty="0"/>
          </a:p>
          <a:p>
            <a:pPr marL="0" indent="0" algn="just">
              <a:buNone/>
            </a:pPr>
            <a:r>
              <a:rPr lang="ru-RU" sz="3200" dirty="0" smtClean="0">
                <a:solidFill>
                  <a:schemeClr val="bg1"/>
                </a:solidFill>
              </a:rPr>
              <a:t>      </a:t>
            </a:r>
            <a:r>
              <a:rPr lang="ru-RU" sz="3200" b="1" u="sng" dirty="0" smtClean="0"/>
              <a:t>Основной задачей</a:t>
            </a:r>
            <a:r>
              <a:rPr lang="ru-RU" sz="3200" b="1" dirty="0" smtClean="0"/>
              <a:t> государственных органов на данный момент является противоборство экстремизму, которое посвящено цели своевременного выявления личностей склонных к идеологии экстремизма и которые в вероятном будущем могут стать виновниками террористического акта.</a:t>
            </a:r>
            <a:endParaRPr lang="ru-RU" sz="3200" b="1" dirty="0"/>
          </a:p>
        </p:txBody>
      </p:sp>
    </p:spTree>
    <p:extLst>
      <p:ext uri="{BB962C8B-B14F-4D97-AF65-F5344CB8AC3E}">
        <p14:creationId xmlns:p14="http://schemas.microsoft.com/office/powerpoint/2010/main" val="672635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1_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4577</TotalTime>
  <Words>239</Words>
  <Application>Microsoft Office PowerPoint</Application>
  <PresentationFormat>Широкоэкранный</PresentationFormat>
  <Paragraphs>13</Paragraphs>
  <Slides>7</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4</vt:i4>
      </vt:variant>
      <vt:variant>
        <vt:lpstr>Заголовки слайдов</vt:lpstr>
      </vt:variant>
      <vt:variant>
        <vt:i4>7</vt:i4>
      </vt:variant>
    </vt:vector>
  </HeadingPairs>
  <TitlesOfParts>
    <vt:vector size="22" baseType="lpstr">
      <vt:lpstr>Gungsuh</vt:lpstr>
      <vt:lpstr>Aharoni</vt:lpstr>
      <vt:lpstr>Arial</vt:lpstr>
      <vt:lpstr>Calibri</vt:lpstr>
      <vt:lpstr>Calibri Light</vt:lpstr>
      <vt:lpstr>Century Gothic</vt:lpstr>
      <vt:lpstr>Comic Sans MS</vt:lpstr>
      <vt:lpstr>Times New Roman</vt:lpstr>
      <vt:lpstr>Tw Cen MT</vt:lpstr>
      <vt:lpstr>Tw Cen MT Condensed</vt:lpstr>
      <vt:lpstr>Wingdings 3</vt:lpstr>
      <vt:lpstr>Тема Office</vt:lpstr>
      <vt:lpstr>Сектор</vt:lpstr>
      <vt:lpstr>Интеграл</vt:lpstr>
      <vt:lpstr>1_Интеграл</vt:lpstr>
      <vt:lpstr>   Экстремизм и Терроризм  Главная угроза Российской Федерации XXI века</vt:lpstr>
      <vt:lpstr>Презентация PowerPoint</vt:lpstr>
      <vt:lpstr>Презентация PowerPoint</vt:lpstr>
      <vt:lpstr>Экстремизм и терроризм – как две неотъемлемые части одного целого</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Экстремизм и Терроризм – главная угроза 21 века</dc:title>
  <dc:creator>123</dc:creator>
  <cp:lastModifiedBy>123</cp:lastModifiedBy>
  <cp:revision>22</cp:revision>
  <dcterms:created xsi:type="dcterms:W3CDTF">2023-09-15T13:07:25Z</dcterms:created>
  <dcterms:modified xsi:type="dcterms:W3CDTF">2023-10-27T11:17:30Z</dcterms:modified>
</cp:coreProperties>
</file>